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1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9" r:id="rId29"/>
    <p:sldId id="284" r:id="rId30"/>
    <p:sldId id="285" r:id="rId31"/>
    <p:sldId id="286" r:id="rId32"/>
    <p:sldId id="287" r:id="rId33"/>
    <p:sldId id="288" r:id="rId34"/>
    <p:sldId id="310" r:id="rId35"/>
    <p:sldId id="290" r:id="rId36"/>
    <p:sldId id="291" r:id="rId37"/>
    <p:sldId id="314" r:id="rId38"/>
    <p:sldId id="292" r:id="rId39"/>
    <p:sldId id="313" r:id="rId40"/>
    <p:sldId id="308" r:id="rId41"/>
    <p:sldId id="294" r:id="rId42"/>
    <p:sldId id="295" r:id="rId43"/>
    <p:sldId id="296" r:id="rId44"/>
    <p:sldId id="297" r:id="rId45"/>
    <p:sldId id="298" r:id="rId46"/>
    <p:sldId id="299" r:id="rId47"/>
    <p:sldId id="315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9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39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8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2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2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2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4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5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2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6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8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0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61FBE-C6DB-4156-9CAF-BDC9BA2AA4DE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E361-4C44-4BC6-AD10-73D7A93F3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4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662" y="1655805"/>
            <a:ext cx="695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문서를 활용한 구조 프로그램 작성</a:t>
            </a:r>
            <a:endParaRPr lang="ko-KR" altLang="en-US" sz="3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063" y="972065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건축 심화 세미나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7232" y="5395783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참여자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선성민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장만규</a:t>
            </a: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황재승</a:t>
            </a:r>
          </a:p>
        </p:txBody>
      </p:sp>
    </p:spTree>
    <p:extLst>
      <p:ext uri="{BB962C8B-B14F-4D97-AF65-F5344CB8AC3E}">
        <p14:creationId xmlns:p14="http://schemas.microsoft.com/office/powerpoint/2010/main" val="26582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83293"/>
            <a:ext cx="7745362" cy="21957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61" y="2923370"/>
            <a:ext cx="3374427" cy="3673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6175" y="462349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현재는 수동 입력하도록 구현</a:t>
            </a:r>
            <a:endParaRPr lang="ko-KR" altLang="en-US" sz="1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172291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추후 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09830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707"/>
          <a:stretch/>
        </p:blipFill>
        <p:spPr>
          <a:xfrm>
            <a:off x="4274439" y="631568"/>
            <a:ext cx="7304753" cy="50376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4439" y="5905820"/>
            <a:ext cx="3634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하중 조합 생성 기능도 추후 구현 예정</a:t>
            </a:r>
            <a:endParaRPr lang="ko-KR" altLang="en-US" sz="1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5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Flexure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84" y="713947"/>
            <a:ext cx="7810851" cy="53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419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1343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 err="1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Compressure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310" y="631568"/>
            <a:ext cx="7878246" cy="5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구현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5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Tensile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5" y="1044806"/>
            <a:ext cx="7797107" cy="15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1581156"/>
            <a:ext cx="3360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1093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Combined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476" y="1073325"/>
            <a:ext cx="7723065" cy="13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71" y="2781485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Flexure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72" y="380198"/>
            <a:ext cx="6823830" cy="6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17" y="432099"/>
            <a:ext cx="7206114" cy="5993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1343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 err="1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Compressure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1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85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Tensile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85" y="554567"/>
            <a:ext cx="7224536" cy="59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311868"/>
            <a:ext cx="2985369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     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2454439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2071" y="2781485"/>
            <a:ext cx="1093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Combined</a:t>
            </a:r>
            <a:endParaRPr lang="ko-KR" altLang="en-US" sz="1400" dirty="0">
              <a:solidFill>
                <a:srgbClr val="FF00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16" y="1099813"/>
            <a:ext cx="8374772" cy="42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070" y="840600"/>
            <a:ext cx="3998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발표자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장만규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070" y="3947524"/>
            <a:ext cx="3549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발표자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황재승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9774" y="1343108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774" y="4448661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2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9774" y="5655684"/>
            <a:ext cx="143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업무 방향</a:t>
            </a:r>
            <a:endParaRPr lang="en-US" altLang="ko-KR" sz="12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9774" y="2558015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812" y="169412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2812" y="1957570"/>
            <a:ext cx="104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2" y="2237772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2812" y="2935870"/>
            <a:ext cx="1175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2812" y="3233466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2812" y="3531062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레빗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연동 시연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9970" y="319900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목 차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2812" y="4734409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수기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2812" y="4997850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2812" y="527805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908634"/>
            <a:ext cx="25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7.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305120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25" y="370573"/>
            <a:ext cx="6890496" cy="6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405" y="2908634"/>
            <a:ext cx="254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7.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4504" y="305120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43" y="1073325"/>
            <a:ext cx="8445302" cy="3085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3075" y="4933950"/>
            <a:ext cx="41649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FF00FF"/>
                </a:solidFill>
              </a:rPr>
              <a:t>이 부분의 인자를 바꾸어서 결과 검토 모드를 바꿀 수 </a:t>
            </a:r>
            <a:r>
              <a:rPr lang="ko-KR" altLang="en-US" dirty="0" smtClean="0">
                <a:solidFill>
                  <a:srgbClr val="FF00FF"/>
                </a:solidFill>
              </a:rPr>
              <a:t>있음</a:t>
            </a:r>
            <a:endParaRPr lang="en-US" altLang="ko-KR" dirty="0" smtClean="0">
              <a:solidFill>
                <a:srgbClr val="FF00FF"/>
              </a:solidFill>
            </a:endParaRPr>
          </a:p>
          <a:p>
            <a:endParaRPr lang="en-US" altLang="ko-KR" dirty="0">
              <a:solidFill>
                <a:srgbClr val="FF00FF"/>
              </a:solidFill>
            </a:endParaRPr>
          </a:p>
          <a:p>
            <a:r>
              <a:rPr lang="en-US" altLang="ko-KR" dirty="0">
                <a:solidFill>
                  <a:srgbClr val="FF00FF"/>
                </a:solidFill>
              </a:rPr>
              <a:t>Ex) </a:t>
            </a:r>
            <a:r>
              <a:rPr lang="en-US" altLang="ko-KR" dirty="0" smtClean="0">
                <a:solidFill>
                  <a:srgbClr val="FF00FF"/>
                </a:solidFill>
              </a:rPr>
              <a:t>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checkFlexure</a:t>
            </a:r>
            <a:r>
              <a:rPr lang="en-US" altLang="ko-KR" dirty="0">
                <a:solidFill>
                  <a:srgbClr val="FF00FF"/>
                </a:solidFill>
              </a:rPr>
              <a:t>”, 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checkCompressure</a:t>
            </a:r>
            <a:r>
              <a:rPr lang="en-US" altLang="ko-KR" dirty="0">
                <a:solidFill>
                  <a:srgbClr val="FF00FF"/>
                </a:solidFill>
              </a:rPr>
              <a:t>”, </a:t>
            </a:r>
            <a:r>
              <a:rPr lang="en-US" altLang="ko-KR" dirty="0" smtClean="0">
                <a:solidFill>
                  <a:srgbClr val="FF00FF"/>
                </a:solidFill>
              </a:rPr>
              <a:t>“</a:t>
            </a:r>
            <a:r>
              <a:rPr lang="en-US" altLang="ko-KR" dirty="0" err="1" smtClean="0">
                <a:solidFill>
                  <a:srgbClr val="FF00FF"/>
                </a:solidFill>
              </a:rPr>
              <a:t>checkTensile</a:t>
            </a:r>
            <a:r>
              <a:rPr lang="en-US" altLang="ko-KR" dirty="0" smtClean="0">
                <a:solidFill>
                  <a:srgbClr val="FF00FF"/>
                </a:solidFill>
              </a:rPr>
              <a:t>”, “all”</a:t>
            </a:r>
            <a:endParaRPr lang="ko-KR" altLang="en-US" dirty="0">
              <a:solidFill>
                <a:srgbClr val="FF00FF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38825" y="3844446"/>
            <a:ext cx="0" cy="1103793"/>
          </a:xfrm>
          <a:prstGeom prst="line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94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8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328" y="1625260"/>
            <a:ext cx="177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User Code Part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8255" y="2620393"/>
            <a:ext cx="3713132" cy="3003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8255" y="2219535"/>
            <a:ext cx="1808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6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155988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02" y="505326"/>
            <a:ext cx="7575510" cy="5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1896768"/>
            <a:ext cx="0" cy="81755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06" y="852446"/>
            <a:ext cx="8049334" cy="4403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13736" y="3474720"/>
            <a:ext cx="6035040" cy="279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5349240" y="1539240"/>
            <a:ext cx="3977640" cy="1089660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966200" y="2787650"/>
            <a:ext cx="1008380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05325" y="2657474"/>
            <a:ext cx="882650" cy="12382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5391150" y="2749550"/>
            <a:ext cx="1371600" cy="73025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73025">
                <a:moveTo>
                  <a:pt x="0" y="0"/>
                </a:moveTo>
                <a:lnTo>
                  <a:pt x="365125" y="0"/>
                </a:lnTo>
                <a:lnTo>
                  <a:pt x="365125" y="31750"/>
                </a:lnTo>
                <a:lnTo>
                  <a:pt x="1371600" y="31750"/>
                </a:lnTo>
                <a:lnTo>
                  <a:pt x="1371600" y="73025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05325" y="2917700"/>
            <a:ext cx="882650" cy="12382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853940" y="3040254"/>
            <a:ext cx="1572260" cy="1277746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896610" y="4445000"/>
            <a:ext cx="770890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505324" y="1406015"/>
            <a:ext cx="993775" cy="1320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4504" y="2800350"/>
            <a:ext cx="0" cy="1228725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289" y="471001"/>
            <a:ext cx="7589386" cy="581297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81525" y="1777364"/>
            <a:ext cx="363855" cy="131446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701540" y="1904045"/>
            <a:ext cx="2171700" cy="167640"/>
          </a:xfrm>
          <a:custGeom>
            <a:avLst/>
            <a:gdLst>
              <a:gd name="connsiteX0" fmla="*/ 0 w 3970020"/>
              <a:gd name="connsiteY0" fmla="*/ 0 h 1013460"/>
              <a:gd name="connsiteX1" fmla="*/ 0 w 3970020"/>
              <a:gd name="connsiteY1" fmla="*/ 449580 h 1013460"/>
              <a:gd name="connsiteX2" fmla="*/ 3970020 w 3970020"/>
              <a:gd name="connsiteY2" fmla="*/ 449580 h 1013460"/>
              <a:gd name="connsiteX3" fmla="*/ 3970020 w 3970020"/>
              <a:gd name="connsiteY3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0020" h="1013460">
                <a:moveTo>
                  <a:pt x="0" y="0"/>
                </a:moveTo>
                <a:lnTo>
                  <a:pt x="0" y="449580"/>
                </a:lnTo>
                <a:lnTo>
                  <a:pt x="3970020" y="449580"/>
                </a:lnTo>
                <a:lnTo>
                  <a:pt x="3970020" y="101346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394200" y="3727450"/>
            <a:ext cx="4559300" cy="514350"/>
          </a:xfrm>
          <a:custGeom>
            <a:avLst/>
            <a:gdLst>
              <a:gd name="connsiteX0" fmla="*/ 184150 w 4362450"/>
              <a:gd name="connsiteY0" fmla="*/ 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514350">
                <a:moveTo>
                  <a:pt x="184150" y="0"/>
                </a:moveTo>
                <a:lnTo>
                  <a:pt x="0" y="0"/>
                </a:lnTo>
                <a:lnTo>
                  <a:pt x="0" y="514350"/>
                </a:lnTo>
                <a:lnTo>
                  <a:pt x="4184650" y="514350"/>
                </a:lnTo>
                <a:lnTo>
                  <a:pt x="4362450" y="33655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4248150" y="3606800"/>
            <a:ext cx="3818890" cy="561877"/>
          </a:xfrm>
          <a:custGeom>
            <a:avLst/>
            <a:gdLst>
              <a:gd name="connsiteX0" fmla="*/ 184150 w 4362450"/>
              <a:gd name="connsiteY0" fmla="*/ 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  <a:gd name="connsiteX0" fmla="*/ 347361 w 4362450"/>
              <a:gd name="connsiteY0" fmla="*/ 4060 h 514350"/>
              <a:gd name="connsiteX1" fmla="*/ 0 w 4362450"/>
              <a:gd name="connsiteY1" fmla="*/ 0 h 514350"/>
              <a:gd name="connsiteX2" fmla="*/ 0 w 4362450"/>
              <a:gd name="connsiteY2" fmla="*/ 514350 h 514350"/>
              <a:gd name="connsiteX3" fmla="*/ 4184650 w 4362450"/>
              <a:gd name="connsiteY3" fmla="*/ 514350 h 514350"/>
              <a:gd name="connsiteX4" fmla="*/ 4362450 w 4362450"/>
              <a:gd name="connsiteY4" fmla="*/ 3365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514350">
                <a:moveTo>
                  <a:pt x="347361" y="4060"/>
                </a:moveTo>
                <a:lnTo>
                  <a:pt x="0" y="0"/>
                </a:lnTo>
                <a:lnTo>
                  <a:pt x="0" y="514350"/>
                </a:lnTo>
                <a:lnTo>
                  <a:pt x="4184650" y="514350"/>
                </a:lnTo>
                <a:lnTo>
                  <a:pt x="4362450" y="336550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4894580" y="3495773"/>
            <a:ext cx="2465070" cy="441227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73025">
                <a:moveTo>
                  <a:pt x="0" y="0"/>
                </a:moveTo>
                <a:lnTo>
                  <a:pt x="365125" y="0"/>
                </a:lnTo>
                <a:lnTo>
                  <a:pt x="365125" y="31750"/>
                </a:lnTo>
                <a:lnTo>
                  <a:pt x="1371600" y="31750"/>
                </a:lnTo>
                <a:lnTo>
                  <a:pt x="1371600" y="73025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894580" y="3354436"/>
            <a:ext cx="1847345" cy="582564"/>
          </a:xfrm>
          <a:custGeom>
            <a:avLst/>
            <a:gdLst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365125 w 1371600"/>
              <a:gd name="connsiteY2" fmla="*/ 31750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365125 w 1371600"/>
              <a:gd name="connsiteY1" fmla="*/ 0 h 73025"/>
              <a:gd name="connsiteX2" fmla="*/ 867929 w 1371600"/>
              <a:gd name="connsiteY2" fmla="*/ 32347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556936 w 1371600"/>
              <a:gd name="connsiteY1" fmla="*/ 597 h 73025"/>
              <a:gd name="connsiteX2" fmla="*/ 867929 w 1371600"/>
              <a:gd name="connsiteY2" fmla="*/ 32347 h 73025"/>
              <a:gd name="connsiteX3" fmla="*/ 1371600 w 1371600"/>
              <a:gd name="connsiteY3" fmla="*/ 31750 h 73025"/>
              <a:gd name="connsiteX4" fmla="*/ 1371600 w 1371600"/>
              <a:gd name="connsiteY4" fmla="*/ 73025 h 73025"/>
              <a:gd name="connsiteX0" fmla="*/ 0 w 1371600"/>
              <a:gd name="connsiteY0" fmla="*/ 0 h 73025"/>
              <a:gd name="connsiteX1" fmla="*/ 556936 w 1371600"/>
              <a:gd name="connsiteY1" fmla="*/ 597 h 73025"/>
              <a:gd name="connsiteX2" fmla="*/ 867929 w 1371600"/>
              <a:gd name="connsiteY2" fmla="*/ 32347 h 73025"/>
              <a:gd name="connsiteX3" fmla="*/ 1369737 w 1371600"/>
              <a:gd name="connsiteY3" fmla="*/ 35033 h 73025"/>
              <a:gd name="connsiteX4" fmla="*/ 1371600 w 1371600"/>
              <a:gd name="connsiteY4" fmla="*/ 73025 h 73025"/>
              <a:gd name="connsiteX0" fmla="*/ 0 w 1444701"/>
              <a:gd name="connsiteY0" fmla="*/ 0 h 73025"/>
              <a:gd name="connsiteX1" fmla="*/ 556936 w 1444701"/>
              <a:gd name="connsiteY1" fmla="*/ 597 h 73025"/>
              <a:gd name="connsiteX2" fmla="*/ 867929 w 1444701"/>
              <a:gd name="connsiteY2" fmla="*/ 32347 h 73025"/>
              <a:gd name="connsiteX3" fmla="*/ 1369737 w 1444701"/>
              <a:gd name="connsiteY3" fmla="*/ 35033 h 73025"/>
              <a:gd name="connsiteX4" fmla="*/ 1371600 w 1444701"/>
              <a:gd name="connsiteY4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701" h="73025">
                <a:moveTo>
                  <a:pt x="0" y="0"/>
                </a:moveTo>
                <a:lnTo>
                  <a:pt x="556936" y="597"/>
                </a:lnTo>
                <a:cubicBezTo>
                  <a:pt x="660600" y="11180"/>
                  <a:pt x="732462" y="26608"/>
                  <a:pt x="867929" y="32347"/>
                </a:cubicBezTo>
                <a:cubicBezTo>
                  <a:pt x="1003396" y="38086"/>
                  <a:pt x="1201847" y="31352"/>
                  <a:pt x="1369737" y="35033"/>
                </a:cubicBezTo>
                <a:cubicBezTo>
                  <a:pt x="1537627" y="38714"/>
                  <a:pt x="1370979" y="60361"/>
                  <a:pt x="1371600" y="73025"/>
                </a:cubicBezTo>
              </a:path>
            </a:pathLst>
          </a:cu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9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9" y="1719087"/>
            <a:ext cx="8102067" cy="22242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부 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405" y="1417314"/>
            <a:ext cx="3314754" cy="296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Pre.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사용자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입력부</a:t>
            </a:r>
            <a:endParaRPr lang="en-US" altLang="ko-KR" sz="1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 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정보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import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단면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재료 속성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베이스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Setter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서브 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Checker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함수 호출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4504" y="4093535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4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0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204130"/>
            <a:ext cx="10058400" cy="54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9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3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  <a:endParaRPr lang="ko-KR" altLang="en-US" sz="3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5773" y="2472490"/>
            <a:ext cx="9374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(g </a:t>
            </a:r>
            <a:r>
              <a:rPr lang="en-US" altLang="ko-KR" sz="9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∘ </a:t>
            </a:r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f)(x) = g(f(x))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</p:spTree>
    <p:extLst>
      <p:ext uri="{BB962C8B-B14F-4D97-AF65-F5344CB8AC3E}">
        <p14:creationId xmlns:p14="http://schemas.microsoft.com/office/powerpoint/2010/main" val="109372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1321" y="1653047"/>
            <a:ext cx="9238426" cy="395185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와 모델링을 추상화 하는 것 보다</a:t>
            </a:r>
            <a:r>
              <a:rPr lang="en-US" altLang="ko-KR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연산을 추상화하는 것이</a:t>
            </a:r>
            <a:endParaRPr lang="en-US" altLang="ko-KR" sz="4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복잡성을 다루는 데 더 좋다</a:t>
            </a:r>
            <a:endParaRPr lang="ko-KR" altLang="en-US" sz="4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</p:spTree>
    <p:extLst>
      <p:ext uri="{BB962C8B-B14F-4D97-AF65-F5344CB8AC3E}">
        <p14:creationId xmlns:p14="http://schemas.microsoft.com/office/powerpoint/2010/main" val="379446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2761" y="1792042"/>
            <a:ext cx="9695192" cy="4865686"/>
            <a:chOff x="861785" y="1039988"/>
            <a:chExt cx="10022318" cy="5029866"/>
          </a:xfrm>
        </p:grpSpPr>
        <p:sp>
          <p:nvSpPr>
            <p:cNvPr id="6" name="직사각형 5"/>
            <p:cNvSpPr/>
            <p:nvPr/>
          </p:nvSpPr>
          <p:spPr>
            <a:xfrm>
              <a:off x="1390749" y="3684470"/>
              <a:ext cx="107156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</a:t>
              </a:r>
            </a:p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76958" y="3301207"/>
              <a:ext cx="1347865" cy="861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Material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  <a:endParaRPr lang="en-US" altLang="ko-KR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390749" y="1990250"/>
              <a:ext cx="1071564" cy="230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SectionProfile</a:t>
              </a:r>
              <a:endParaRPr lang="ko-KR" altLang="en-US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156027" y="3301207"/>
              <a:ext cx="1710766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56027" y="3516651"/>
              <a:ext cx="1710766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56027" y="3732095"/>
              <a:ext cx="1710766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56026" y="3947539"/>
              <a:ext cx="1710767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24826" y="3301207"/>
              <a:ext cx="1631198" cy="86177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DesignBase</a:t>
              </a:r>
              <a:endParaRPr lang="ko-KR" altLang="en-US" sz="16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97377" y="1336470"/>
              <a:ext cx="1369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Excel or </a:t>
              </a:r>
              <a:r>
                <a:rPr lang="ko-KR" altLang="en-US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사용자 입력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66795" y="3301207"/>
              <a:ext cx="1929208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866794" y="3516651"/>
              <a:ext cx="1929209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66795" y="3732095"/>
              <a:ext cx="1929208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66794" y="3947539"/>
              <a:ext cx="1929209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6049" y="1086445"/>
              <a:ext cx="50847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path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42761" y="2512368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dsgnMode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3617" y="251236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fy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34781" y="25123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81879" y="251236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34470" y="2512368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LL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64649" y="2512368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리디바탕" panose="020B0600000101010101" pitchFamily="34" charset="-127"/>
                  <a:ea typeface="리디바탕" panose="020B0600000101010101" pitchFamily="34" charset="-127"/>
                </a:rPr>
                <a:t>length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25718" y="251236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cb_mode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17779" y="2512368"/>
              <a:ext cx="841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table_mode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5533" y="251236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brace_idx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29" name="직선 연결선 28"/>
            <p:cNvCxnSpPr>
              <a:stCxn id="21" idx="2"/>
            </p:cNvCxnSpPr>
            <p:nvPr/>
          </p:nvCxnSpPr>
          <p:spPr>
            <a:xfrm flipH="1">
              <a:off x="363381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886049" y="1545985"/>
              <a:ext cx="0" cy="21384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082899" y="1554742"/>
              <a:ext cx="0" cy="3541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4172621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487012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5298178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577528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56705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7086299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772056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10008535" y="2789367"/>
              <a:ext cx="1" cy="13736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자유형 39"/>
            <p:cNvSpPr/>
            <p:nvPr/>
          </p:nvSpPr>
          <p:spPr>
            <a:xfrm>
              <a:off x="861785" y="2086429"/>
              <a:ext cx="9963150" cy="2746317"/>
            </a:xfrm>
            <a:custGeom>
              <a:avLst/>
              <a:gdLst>
                <a:gd name="connsiteX0" fmla="*/ 0 w 9963150"/>
                <a:gd name="connsiteY0" fmla="*/ 3076575 h 3076575"/>
                <a:gd name="connsiteX1" fmla="*/ 0 w 9963150"/>
                <a:gd name="connsiteY1" fmla="*/ 1133475 h 3076575"/>
                <a:gd name="connsiteX2" fmla="*/ 247650 w 9963150"/>
                <a:gd name="connsiteY2" fmla="*/ 1133475 h 3076575"/>
                <a:gd name="connsiteX3" fmla="*/ 1981200 w 9963150"/>
                <a:gd name="connsiteY3" fmla="*/ 1133475 h 3076575"/>
                <a:gd name="connsiteX4" fmla="*/ 1981200 w 9963150"/>
                <a:gd name="connsiteY4" fmla="*/ 0 h 3076575"/>
                <a:gd name="connsiteX5" fmla="*/ 9963150 w 9963150"/>
                <a:gd name="connsiteY5" fmla="*/ 0 h 3076575"/>
                <a:gd name="connsiteX6" fmla="*/ 9963150 w 9963150"/>
                <a:gd name="connsiteY6" fmla="*/ 3067050 h 3076575"/>
                <a:gd name="connsiteX7" fmla="*/ 0 w 9963150"/>
                <a:gd name="connsiteY7" fmla="*/ 3076575 h 307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3150" h="3076575">
                  <a:moveTo>
                    <a:pt x="0" y="3076575"/>
                  </a:moveTo>
                  <a:lnTo>
                    <a:pt x="0" y="1133475"/>
                  </a:lnTo>
                  <a:lnTo>
                    <a:pt x="247650" y="1133475"/>
                  </a:lnTo>
                  <a:lnTo>
                    <a:pt x="1981200" y="1133475"/>
                  </a:lnTo>
                  <a:lnTo>
                    <a:pt x="1981200" y="0"/>
                  </a:lnTo>
                  <a:lnTo>
                    <a:pt x="9963150" y="0"/>
                  </a:lnTo>
                  <a:lnTo>
                    <a:pt x="9963150" y="3067050"/>
                  </a:lnTo>
                  <a:lnTo>
                    <a:pt x="0" y="3076575"/>
                  </a:lnTo>
                  <a:close/>
                </a:path>
              </a:pathLst>
            </a:custGeom>
            <a:noFill/>
            <a:ln w="349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02753" y="1039988"/>
              <a:ext cx="57670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smtClean="0">
                  <a:solidFill>
                    <a:srgbClr val="0000FF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Composed Function</a:t>
              </a:r>
              <a:endParaRPr lang="ko-KR" altLang="en-US" sz="4800" dirty="0">
                <a:solidFill>
                  <a:srgbClr val="0000FF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97376" y="4162983"/>
              <a:ext cx="9241784" cy="51184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DesignResultChecker</a:t>
              </a:r>
              <a:endPara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81879" y="5177705"/>
              <a:ext cx="6191220" cy="47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하나의 연산으로 합성된 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67052" y="5688060"/>
              <a:ext cx="4317051" cy="38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※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합성 범위는 얼마든지 변경이 가능하다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09922" y="2522223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. . . . . . . .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구성도 다이어그램 및 함수형 프로그래밍 소개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42999" y="1792042"/>
            <a:ext cx="9594953" cy="4865686"/>
            <a:chOff x="1142999" y="1792042"/>
            <a:chExt cx="9594953" cy="4865686"/>
          </a:xfrm>
        </p:grpSpPr>
        <p:grpSp>
          <p:nvGrpSpPr>
            <p:cNvPr id="89" name="그룹 88"/>
            <p:cNvGrpSpPr/>
            <p:nvPr/>
          </p:nvGrpSpPr>
          <p:grpSpPr>
            <a:xfrm>
              <a:off x="1142999" y="1792042"/>
              <a:ext cx="9594953" cy="4865686"/>
              <a:chOff x="1142999" y="1792042"/>
              <a:chExt cx="9594953" cy="4865686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54459" y="4350206"/>
                <a:ext cx="1036588" cy="44659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Section</a:t>
                </a:r>
              </a:p>
              <a:p>
                <a:pPr algn="ctr"/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Property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3282367" y="3979453"/>
                <a:ext cx="1303871" cy="8336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Material</a:t>
                </a:r>
              </a:p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Property</a:t>
                </a:r>
                <a:endParaRPr lang="en-US" altLang="ko-KR" sz="11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554459" y="2711287"/>
                <a:ext cx="1036588" cy="2232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SectionProfile</a:t>
                </a:r>
                <a:endParaRPr lang="ko-KR" altLang="en-US" sz="9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164200" y="3979453"/>
                <a:ext cx="1654927" cy="22329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Flexure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164200" y="4187864"/>
                <a:ext cx="1654927" cy="2232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Compressure</a:t>
                </a:r>
                <a:endPara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164200" y="4396276"/>
                <a:ext cx="1654927" cy="2232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Tensile</a:t>
                </a: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164199" y="4604688"/>
                <a:ext cx="1654928" cy="223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SubDesignBase</a:t>
                </a:r>
                <a:r>
                  <a:rPr lang="en-US" altLang="ko-KR" sz="9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Combined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86241" y="3979453"/>
                <a:ext cx="1577956" cy="833647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DesignBase</a:t>
                </a:r>
                <a:endParaRPr lang="ko-KR" altLang="en-US" sz="16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70663" y="2078847"/>
                <a:ext cx="1324593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Excel or </a:t>
                </a:r>
                <a:r>
                  <a:rPr lang="ko-KR" altLang="en-US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사용자 입력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819129" y="3979453"/>
                <a:ext cx="1866239" cy="22329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Flexure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819128" y="4187864"/>
                <a:ext cx="1866240" cy="2232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Compressure</a:t>
                </a:r>
                <a:endPara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819129" y="4396276"/>
                <a:ext cx="1866239" cy="2232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Tensile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819128" y="4604688"/>
                <a:ext cx="1866240" cy="2232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SubDesignChecker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Combined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33593" y="1836983"/>
                <a:ext cx="491877" cy="267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path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43656" y="3216362"/>
                <a:ext cx="867141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dsgnMode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69343" y="3216362"/>
                <a:ext cx="313549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fy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112191" y="3216362"/>
                <a:ext cx="263927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38168" y="3216362"/>
                <a:ext cx="367821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DL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175986" y="3216362"/>
                <a:ext cx="349213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LL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495388" y="3216362"/>
                <a:ext cx="609728" cy="2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length</a:t>
                </a:r>
                <a:endParaRPr lang="ko-KR" altLang="en-US" sz="12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231616" y="3216362"/>
                <a:ext cx="664002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cb_mode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804353" y="3216362"/>
                <a:ext cx="814418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table_mode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518027" y="3216362"/>
                <a:ext cx="705870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brace_idx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cxnSp>
            <p:nvCxnSpPr>
              <p:cNvPr id="29" name="직선 연결선 28"/>
              <p:cNvCxnSpPr>
                <a:stCxn id="21" idx="2"/>
              </p:cNvCxnSpPr>
              <p:nvPr/>
            </p:nvCxnSpPr>
            <p:spPr>
              <a:xfrm flipH="1">
                <a:off x="3724309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2033593" y="2281523"/>
                <a:ext cx="0" cy="206868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2224018" y="2289994"/>
                <a:ext cx="0" cy="34260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4245532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>
                <a:off x="4920271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>
                <a:off x="5334351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 flipH="1">
                <a:off x="5795883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561809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7064108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7677673" y="3484320"/>
                <a:ext cx="1808" cy="495133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flipH="1">
                <a:off x="9890963" y="3484320"/>
                <a:ext cx="1" cy="13287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274680" y="1792042"/>
                <a:ext cx="5578856" cy="803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dirty="0" smtClean="0">
                    <a:solidFill>
                      <a:srgbClr val="0000FF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Composed Function</a:t>
                </a:r>
                <a:endParaRPr lang="ko-KR" altLang="en-US" sz="4800" dirty="0">
                  <a:solidFill>
                    <a:srgbClr val="0000FF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270662" y="4813099"/>
                <a:ext cx="8940135" cy="495133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err="1" smtClean="0"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DesignResultChecker</a:t>
                </a:r>
                <a:endParaRPr lang="ko-KR" altLang="en-US" sz="20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61809" y="6288396"/>
                <a:ext cx="4176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※</a:t>
                </a:r>
                <a:r>
                  <a:rPr lang="ko-KR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합성 범위는 얼마든지 변경이 가능하다</a:t>
                </a:r>
                <a:r>
                  <a:rPr lang="en-US" altLang="ko-KR" dirty="0" smtClean="0">
                    <a:solidFill>
                      <a:schemeClr val="bg1">
                        <a:lumMod val="5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44529" y="3225895"/>
                <a:ext cx="639191" cy="23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. . . . . . 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142999" y="3584081"/>
                <a:ext cx="5021197" cy="1212721"/>
              </a:xfrm>
              <a:prstGeom prst="rect">
                <a:avLst/>
              </a:prstGeom>
              <a:noFill/>
              <a:ln w="3492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1143000" y="3593514"/>
                <a:ext cx="9324975" cy="1869083"/>
              </a:xfrm>
              <a:custGeom>
                <a:avLst/>
                <a:gdLst>
                  <a:gd name="connsiteX0" fmla="*/ 5257800 w 9765792"/>
                  <a:gd name="connsiteY0" fmla="*/ 0 h 1984248"/>
                  <a:gd name="connsiteX1" fmla="*/ 5257800 w 9765792"/>
                  <a:gd name="connsiteY1" fmla="*/ 1271016 h 1984248"/>
                  <a:gd name="connsiteX2" fmla="*/ 0 w 9765792"/>
                  <a:gd name="connsiteY2" fmla="*/ 1271016 h 1984248"/>
                  <a:gd name="connsiteX3" fmla="*/ 0 w 9765792"/>
                  <a:gd name="connsiteY3" fmla="*/ 1984248 h 1984248"/>
                  <a:gd name="connsiteX4" fmla="*/ 9765792 w 9765792"/>
                  <a:gd name="connsiteY4" fmla="*/ 1984248 h 1984248"/>
                  <a:gd name="connsiteX5" fmla="*/ 9765792 w 9765792"/>
                  <a:gd name="connsiteY5" fmla="*/ 0 h 1984248"/>
                  <a:gd name="connsiteX6" fmla="*/ 5257800 w 9765792"/>
                  <a:gd name="connsiteY6" fmla="*/ 0 h 198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792" h="1984248">
                    <a:moveTo>
                      <a:pt x="5257800" y="0"/>
                    </a:moveTo>
                    <a:lnTo>
                      <a:pt x="5257800" y="1271016"/>
                    </a:lnTo>
                    <a:lnTo>
                      <a:pt x="0" y="1271016"/>
                    </a:lnTo>
                    <a:lnTo>
                      <a:pt x="0" y="1984248"/>
                    </a:lnTo>
                    <a:lnTo>
                      <a:pt x="9765792" y="1984248"/>
                    </a:lnTo>
                    <a:lnTo>
                      <a:pt x="9765792" y="0"/>
                    </a:lnTo>
                    <a:lnTo>
                      <a:pt x="5257800" y="0"/>
                    </a:lnTo>
                    <a:close/>
                  </a:path>
                </a:pathLst>
              </a:custGeom>
              <a:noFill/>
              <a:ln w="34925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648400" y="5794700"/>
              <a:ext cx="60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두 개의 연산으로 합성된 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585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23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쉬어가기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00" y="262236"/>
            <a:ext cx="7265600" cy="616959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3" y="1945969"/>
            <a:ext cx="4274946" cy="4371975"/>
          </a:xfrm>
          <a:prstGeom prst="rect">
            <a:avLst/>
          </a:prstGeom>
        </p:spPr>
      </p:pic>
      <p:cxnSp>
        <p:nvCxnSpPr>
          <p:cNvPr id="13" name="구부러진 연결선 12"/>
          <p:cNvCxnSpPr/>
          <p:nvPr/>
        </p:nvCxnSpPr>
        <p:spPr>
          <a:xfrm flipV="1">
            <a:off x="2202180" y="3627120"/>
            <a:ext cx="4693920" cy="716280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자유형 14"/>
          <p:cNvSpPr/>
          <p:nvPr/>
        </p:nvSpPr>
        <p:spPr>
          <a:xfrm>
            <a:off x="2049788" y="3898901"/>
            <a:ext cx="64761" cy="592138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96100" y="3474721"/>
            <a:ext cx="2651759" cy="15240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2049788" y="3169919"/>
            <a:ext cx="64761" cy="304801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구부러진 연결선 19"/>
          <p:cNvCxnSpPr/>
          <p:nvPr/>
        </p:nvCxnSpPr>
        <p:spPr>
          <a:xfrm flipV="1">
            <a:off x="2202180" y="3128936"/>
            <a:ext cx="4511040" cy="218095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6705600" y="3128936"/>
            <a:ext cx="1516581" cy="147664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2202180" y="4302054"/>
            <a:ext cx="4453890" cy="546183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6656070" y="4241914"/>
            <a:ext cx="2491740" cy="13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049788" y="4636727"/>
            <a:ext cx="64761" cy="278493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56360" y="4373042"/>
            <a:ext cx="2491740" cy="13239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2049788" y="5097204"/>
            <a:ext cx="64761" cy="278493"/>
          </a:xfrm>
          <a:custGeom>
            <a:avLst/>
            <a:gdLst>
              <a:gd name="connsiteX0" fmla="*/ 4762 w 100012"/>
              <a:gd name="connsiteY0" fmla="*/ 0 h 347663"/>
              <a:gd name="connsiteX1" fmla="*/ 100012 w 100012"/>
              <a:gd name="connsiteY1" fmla="*/ 0 h 347663"/>
              <a:gd name="connsiteX2" fmla="*/ 100012 w 100012"/>
              <a:gd name="connsiteY2" fmla="*/ 347663 h 347663"/>
              <a:gd name="connsiteX3" fmla="*/ 0 w 100012"/>
              <a:gd name="connsiteY3" fmla="*/ 347663 h 34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347663">
                <a:moveTo>
                  <a:pt x="4762" y="0"/>
                </a:moveTo>
                <a:lnTo>
                  <a:pt x="100012" y="0"/>
                </a:lnTo>
                <a:lnTo>
                  <a:pt x="100012" y="347663"/>
                </a:lnTo>
                <a:lnTo>
                  <a:pt x="0" y="347663"/>
                </a:lnTo>
              </a:path>
            </a:pathLst>
          </a:custGeom>
          <a:noFill/>
          <a:ln>
            <a:solidFill>
              <a:srgbClr val="FF00FF"/>
            </a:solidFill>
            <a:prstDash val="sysDash"/>
            <a:headEnd type="none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구부러진 연결선 30"/>
          <p:cNvCxnSpPr>
            <a:endCxn id="29" idx="1"/>
          </p:cNvCxnSpPr>
          <p:nvPr/>
        </p:nvCxnSpPr>
        <p:spPr>
          <a:xfrm flipV="1">
            <a:off x="2202180" y="4439241"/>
            <a:ext cx="4654180" cy="836060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구부러진 연결선 33"/>
          <p:cNvCxnSpPr/>
          <p:nvPr/>
        </p:nvCxnSpPr>
        <p:spPr>
          <a:xfrm flipV="1">
            <a:off x="3754755" y="4602685"/>
            <a:ext cx="2901315" cy="1426567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6656070" y="4506208"/>
            <a:ext cx="3288030" cy="11728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구부러진 연결선 37"/>
          <p:cNvCxnSpPr/>
          <p:nvPr/>
        </p:nvCxnSpPr>
        <p:spPr>
          <a:xfrm>
            <a:off x="1722777" y="3040562"/>
            <a:ext cx="4933293" cy="775684"/>
          </a:xfrm>
          <a:prstGeom prst="curvedConnector3">
            <a:avLst/>
          </a:prstGeom>
          <a:noFill/>
          <a:ln>
            <a:solidFill>
              <a:srgbClr val="FF00FF"/>
            </a:solidFill>
            <a:prstDash val="sysDash"/>
            <a:headEnd type="oval" w="sm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6656071" y="3696310"/>
            <a:ext cx="717802" cy="15808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0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98" y="990946"/>
            <a:ext cx="8906356" cy="51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75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부재 검토</a:t>
            </a:r>
          </a:p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다중 검토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874467" y="1276332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4" y="2880360"/>
            <a:ext cx="5945807" cy="2834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22" y="926588"/>
            <a:ext cx="5130750" cy="48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사용법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레빗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연동 시연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42380" y="1776692"/>
            <a:ext cx="11272316" cy="3886200"/>
            <a:chOff x="1285875" y="1798592"/>
            <a:chExt cx="9458325" cy="32608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66"/>
            <a:stretch/>
          </p:blipFill>
          <p:spPr>
            <a:xfrm>
              <a:off x="1285875" y="1798592"/>
              <a:ext cx="3381375" cy="32608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6"/>
            <a:stretch/>
          </p:blipFill>
          <p:spPr>
            <a:xfrm>
              <a:off x="4667250" y="1798592"/>
              <a:ext cx="6076950" cy="3260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9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3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</p:spTree>
    <p:extLst>
      <p:ext uri="{BB962C8B-B14F-4D97-AF65-F5344CB8AC3E}">
        <p14:creationId xmlns:p14="http://schemas.microsoft.com/office/powerpoint/2010/main" val="30907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0328" y="162526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Definition Code Part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8255" y="2628906"/>
            <a:ext cx="33602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4-1. 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해석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//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추후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구현 예정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4-2.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베이스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서브 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디자인 결과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Checker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8255" y="2328627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0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5104" y="2597181"/>
            <a:ext cx="3826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WHY?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</p:spTree>
    <p:extLst>
      <p:ext uri="{BB962C8B-B14F-4D97-AF65-F5344CB8AC3E}">
        <p14:creationId xmlns:p14="http://schemas.microsoft.com/office/powerpoint/2010/main" val="150728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46452" y="102624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06" y="446902"/>
            <a:ext cx="4963218" cy="4991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5" y="866407"/>
            <a:ext cx="4944165" cy="5525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9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25" y="794218"/>
            <a:ext cx="2580778" cy="5540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00" y="813633"/>
            <a:ext cx="2580778" cy="5524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813" y="828239"/>
            <a:ext cx="2612347" cy="2415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6856" y="3575934"/>
            <a:ext cx="92031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부재를 </a:t>
            </a:r>
            <a:r>
              <a:rPr lang="ko-KR" altLang="en-US" sz="5000" dirty="0" err="1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수십개를</a:t>
            </a:r>
            <a:r>
              <a:rPr lang="ko-KR" altLang="en-US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검토 해야 한다면</a:t>
            </a:r>
            <a:r>
              <a:rPr lang="en-US" altLang="ko-KR" sz="5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50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4573" y="3168306"/>
            <a:ext cx="25106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en-US" altLang="ko-KR" sz="80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N =</a:t>
            </a:r>
            <a:endParaRPr lang="ko-KR" altLang="en-US" sz="80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446903"/>
            <a:ext cx="1024500" cy="10303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551002"/>
            <a:ext cx="1020566" cy="11405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3" y="2770280"/>
            <a:ext cx="1519038" cy="15277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301" y="2984497"/>
            <a:ext cx="1513205" cy="169105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1923690"/>
            <a:ext cx="1024500" cy="10303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2027789"/>
            <a:ext cx="1020566" cy="114051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3430939"/>
            <a:ext cx="1024500" cy="103039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3535038"/>
            <a:ext cx="1020566" cy="114051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97" y="5042287"/>
            <a:ext cx="1024500" cy="103039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36" y="5146386"/>
            <a:ext cx="1020566" cy="11405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446903"/>
            <a:ext cx="1024500" cy="103039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551002"/>
            <a:ext cx="1020566" cy="114051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1923690"/>
            <a:ext cx="1024500" cy="10303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2027789"/>
            <a:ext cx="1020566" cy="114051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3430939"/>
            <a:ext cx="1024500" cy="10303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3535038"/>
            <a:ext cx="1020566" cy="114051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45" y="5042287"/>
            <a:ext cx="1024500" cy="103039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84" y="5146386"/>
            <a:ext cx="1020566" cy="114051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446903"/>
            <a:ext cx="1024500" cy="103039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551002"/>
            <a:ext cx="1020566" cy="114051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1923690"/>
            <a:ext cx="1024500" cy="103039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2027789"/>
            <a:ext cx="1020566" cy="114051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3430939"/>
            <a:ext cx="1024500" cy="10303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3535038"/>
            <a:ext cx="1020566" cy="114051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293" y="5042287"/>
            <a:ext cx="1024500" cy="103039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632" y="5146386"/>
            <a:ext cx="1020566" cy="114051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6245" y="2527300"/>
            <a:ext cx="3208328" cy="2362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715000" y="211608"/>
            <a:ext cx="6362699" cy="637969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82404" y="5508793"/>
            <a:ext cx="74847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많은 시간과 시도가 필요하다</a:t>
            </a:r>
            <a:endParaRPr lang="ko-KR" altLang="en-US" sz="5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846452" y="139200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9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9541" y="1587097"/>
            <a:ext cx="2775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STAAD, MIDAS</a:t>
            </a:r>
            <a:endParaRPr lang="ko-KR" altLang="en-US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3" y="446902"/>
            <a:ext cx="4654550" cy="60072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7" y="2499421"/>
            <a:ext cx="7009856" cy="37950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6452" y="174945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72441" y="169903"/>
            <a:ext cx="2775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STAAD, MIDAS</a:t>
            </a:r>
            <a:endParaRPr lang="ko-KR" altLang="en-US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2728542"/>
            <a:ext cx="6853901" cy="37255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03" y="446902"/>
            <a:ext cx="4654550" cy="6007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736" y="1087518"/>
            <a:ext cx="8728720" cy="47259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1482" y="2316793"/>
            <a:ext cx="5921814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License </a:t>
            </a:r>
            <a:r>
              <a:rPr lang="ko-KR" altLang="en-US" sz="3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이슈</a:t>
            </a:r>
            <a:endParaRPr lang="en-US" altLang="ko-KR" sz="3600" dirty="0" smtClean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3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이용자가 </a:t>
            </a:r>
            <a:r>
              <a:rPr lang="ko-KR" altLang="en-US" sz="3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몰릴 경우 사용 불가</a:t>
            </a:r>
            <a:endParaRPr lang="en-US" altLang="ko-KR" sz="3600" dirty="0" smtClean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3600" dirty="0" smtClean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호환성의 문제</a:t>
            </a:r>
            <a:endParaRPr lang="ko-KR" altLang="en-US" sz="3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46452" y="174945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11475" y="4062098"/>
            <a:ext cx="6589424" cy="230832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</a:p>
          <a:p>
            <a:r>
              <a:rPr lang="ko-KR" altLang="en-US" sz="3600" dirty="0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 컨셉 의사 </a:t>
            </a:r>
            <a:r>
              <a:rPr lang="ko-KR" altLang="en-US" sz="3600" dirty="0" err="1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결정용</a:t>
            </a:r>
            <a:r>
              <a:rPr lang="ko-KR" altLang="en-US" sz="3600" dirty="0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도구와</a:t>
            </a:r>
            <a:endParaRPr lang="en-US" altLang="ko-KR" sz="3600" dirty="0" smtClean="0">
              <a:solidFill>
                <a:srgbClr val="3366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3600" dirty="0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해석 및 계산서 생성 도구가 같아야 할 이유가 있는가</a:t>
            </a:r>
            <a:r>
              <a:rPr lang="en-US" altLang="ko-KR" sz="3600" dirty="0" smtClean="0">
                <a:solidFill>
                  <a:srgbClr val="3366F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3600" dirty="0">
              <a:solidFill>
                <a:srgbClr val="3366F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9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9" y="2141095"/>
            <a:ext cx="3341842" cy="43130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452" y="874016"/>
            <a:ext cx="2451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수계산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엑셀 시트 사용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구조해석 프로그램 사용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482" y="63156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 돌이켜 보기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46452" y="174945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0804" y="2282493"/>
            <a:ext cx="7696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결과를 제공하는 양식이 고정됨</a:t>
            </a:r>
            <a:endParaRPr lang="en-US" altLang="ko-KR" sz="28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결과 양식 내부의 데이터를 활용하기 위해서는 </a:t>
            </a:r>
            <a:endParaRPr lang="en-US" altLang="ko-KR" sz="28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솔루션이 주는 데이터를 그대로 이용할 수 없다</a:t>
            </a:r>
            <a:r>
              <a:rPr lang="en-US" altLang="ko-KR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결국 </a:t>
            </a: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다시 한번 파괴한 후</a:t>
            </a:r>
            <a:r>
              <a:rPr lang="en-US" altLang="ko-KR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추출해야 한다</a:t>
            </a:r>
            <a:r>
              <a:rPr lang="en-US" altLang="ko-KR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(ex. </a:t>
            </a:r>
            <a:r>
              <a:rPr lang="ko-KR" altLang="en-US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눈으로 보고 값 엑셀로 옮겨 적기</a:t>
            </a:r>
            <a:r>
              <a:rPr lang="en-US" altLang="ko-KR" sz="28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, ctrl+ c/v)</a:t>
            </a:r>
            <a:endParaRPr lang="en-US" altLang="ko-KR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3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8012" y="2597181"/>
            <a:ext cx="4140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NEXT?</a:t>
            </a:r>
            <a:endParaRPr lang="ko-KR" altLang="en-US" sz="9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853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0514" y="834907"/>
            <a:ext cx="4528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년 간의 과제 진행의 결과물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-&gt; </a:t>
            </a: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계속 누적된다면</a:t>
            </a:r>
            <a:r>
              <a:rPr lang="en-US" altLang="ko-KR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…?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042761" y="1836983"/>
            <a:ext cx="9695192" cy="4820745"/>
            <a:chOff x="861785" y="1086445"/>
            <a:chExt cx="10022318" cy="4983409"/>
          </a:xfrm>
        </p:grpSpPr>
        <p:sp>
          <p:nvSpPr>
            <p:cNvPr id="92" name="직사각형 91"/>
            <p:cNvSpPr/>
            <p:nvPr/>
          </p:nvSpPr>
          <p:spPr>
            <a:xfrm>
              <a:off x="1390749" y="3684470"/>
              <a:ext cx="107156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</a:t>
              </a:r>
            </a:p>
            <a:p>
              <a:pPr algn="ctr"/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176958" y="3301207"/>
              <a:ext cx="1347865" cy="86177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Material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Property</a:t>
              </a:r>
              <a:endParaRPr lang="en-US" altLang="ko-KR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390749" y="1990250"/>
              <a:ext cx="1071564" cy="2308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SectionProfile</a:t>
              </a:r>
              <a:endParaRPr lang="ko-KR" altLang="en-US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156027" y="3301207"/>
              <a:ext cx="1710766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156027" y="3516651"/>
              <a:ext cx="1710766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156027" y="3732095"/>
              <a:ext cx="1710766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156026" y="3947539"/>
              <a:ext cx="1710767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SubDesignBase</a:t>
              </a:r>
              <a:r>
                <a:rPr lang="en-US" altLang="ko-KR" sz="9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24826" y="3301207"/>
              <a:ext cx="1631198" cy="861776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DesignBase</a:t>
              </a:r>
              <a:endParaRPr lang="ko-KR" altLang="en-US" sz="16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97377" y="1336470"/>
              <a:ext cx="1369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Excel or </a:t>
              </a:r>
              <a:r>
                <a:rPr lang="ko-KR" altLang="en-US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사용자 입력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866795" y="3301207"/>
              <a:ext cx="1929208" cy="230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Flexure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66794" y="3516651"/>
              <a:ext cx="1929209" cy="2308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Compressure</a:t>
              </a:r>
              <a:endPara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7866795" y="3732095"/>
              <a:ext cx="1929208" cy="230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Tensile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866794" y="3947539"/>
              <a:ext cx="1929209" cy="230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SubDesignChecker</a:t>
              </a:r>
              <a:r>
                <a:rPr lang="en-US" altLang="ko-KR" sz="900" dirty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Combined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886049" y="1086445"/>
              <a:ext cx="508473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path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442761" y="2512368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dsgnMode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473617" y="251236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fy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034781" y="251236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E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81879" y="251236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DL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34470" y="2512368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리디바탕" panose="020B0600000101010101" pitchFamily="34" charset="-127"/>
                  <a:ea typeface="리디바탕" panose="020B0600000101010101" pitchFamily="34" charset="-127"/>
                </a:rPr>
                <a:t>LL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464649" y="2512368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리디바탕" panose="020B0600000101010101" pitchFamily="34" charset="-127"/>
                  <a:ea typeface="리디바탕" panose="020B0600000101010101" pitchFamily="34" charset="-127"/>
                </a:rPr>
                <a:t>length</a:t>
              </a:r>
              <a:endPara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225718" y="2512368"/>
              <a:ext cx="686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cb_mode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817779" y="2512368"/>
              <a:ext cx="841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table_mode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55533" y="251236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latin typeface="리디바탕" panose="020B0600000101010101" pitchFamily="34" charset="-127"/>
                  <a:ea typeface="리디바탕" panose="020B0600000101010101" pitchFamily="34" charset="-127"/>
                </a:rPr>
                <a:t>brace_idx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115" name="직선 연결선 114"/>
            <p:cNvCxnSpPr>
              <a:stCxn id="107" idx="2"/>
            </p:cNvCxnSpPr>
            <p:nvPr/>
          </p:nvCxnSpPr>
          <p:spPr>
            <a:xfrm flipH="1">
              <a:off x="363381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886049" y="1545985"/>
              <a:ext cx="0" cy="21384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2082899" y="1554742"/>
              <a:ext cx="0" cy="3541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flipH="1">
              <a:off x="4172621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H="1">
              <a:off x="487012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H="1">
              <a:off x="5298178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H="1">
              <a:off x="577528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6567052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 flipH="1">
              <a:off x="7086299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H="1">
              <a:off x="7720566" y="2789367"/>
              <a:ext cx="1869" cy="51184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 flipH="1">
              <a:off x="10008535" y="2789367"/>
              <a:ext cx="1" cy="13736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자유형 125"/>
            <p:cNvSpPr/>
            <p:nvPr/>
          </p:nvSpPr>
          <p:spPr>
            <a:xfrm>
              <a:off x="861785" y="2086429"/>
              <a:ext cx="9963150" cy="2746317"/>
            </a:xfrm>
            <a:custGeom>
              <a:avLst/>
              <a:gdLst>
                <a:gd name="connsiteX0" fmla="*/ 0 w 9963150"/>
                <a:gd name="connsiteY0" fmla="*/ 3076575 h 3076575"/>
                <a:gd name="connsiteX1" fmla="*/ 0 w 9963150"/>
                <a:gd name="connsiteY1" fmla="*/ 1133475 h 3076575"/>
                <a:gd name="connsiteX2" fmla="*/ 247650 w 9963150"/>
                <a:gd name="connsiteY2" fmla="*/ 1133475 h 3076575"/>
                <a:gd name="connsiteX3" fmla="*/ 1981200 w 9963150"/>
                <a:gd name="connsiteY3" fmla="*/ 1133475 h 3076575"/>
                <a:gd name="connsiteX4" fmla="*/ 1981200 w 9963150"/>
                <a:gd name="connsiteY4" fmla="*/ 0 h 3076575"/>
                <a:gd name="connsiteX5" fmla="*/ 9963150 w 9963150"/>
                <a:gd name="connsiteY5" fmla="*/ 0 h 3076575"/>
                <a:gd name="connsiteX6" fmla="*/ 9963150 w 9963150"/>
                <a:gd name="connsiteY6" fmla="*/ 3067050 h 3076575"/>
                <a:gd name="connsiteX7" fmla="*/ 0 w 9963150"/>
                <a:gd name="connsiteY7" fmla="*/ 3076575 h 307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3150" h="3076575">
                  <a:moveTo>
                    <a:pt x="0" y="3076575"/>
                  </a:moveTo>
                  <a:lnTo>
                    <a:pt x="0" y="1133475"/>
                  </a:lnTo>
                  <a:lnTo>
                    <a:pt x="247650" y="1133475"/>
                  </a:lnTo>
                  <a:lnTo>
                    <a:pt x="1981200" y="1133475"/>
                  </a:lnTo>
                  <a:lnTo>
                    <a:pt x="1981200" y="0"/>
                  </a:lnTo>
                  <a:lnTo>
                    <a:pt x="9963150" y="0"/>
                  </a:lnTo>
                  <a:lnTo>
                    <a:pt x="9963150" y="3067050"/>
                  </a:lnTo>
                  <a:lnTo>
                    <a:pt x="0" y="3076575"/>
                  </a:lnTo>
                  <a:close/>
                </a:path>
              </a:pathLst>
            </a:custGeom>
            <a:noFill/>
            <a:ln w="3492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097376" y="4162983"/>
              <a:ext cx="9241784" cy="511840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DesignResultChecker</a:t>
              </a:r>
              <a:endPara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681879" y="5177705"/>
              <a:ext cx="6191220" cy="477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하나의 연산으로 합성된 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12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가지의 연산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함수</a:t>
              </a:r>
              <a:r>
                <a:rPr lang="en-US" altLang="ko-KR" sz="24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)</a:t>
              </a:r>
              <a:endPara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567052" y="5688060"/>
              <a:ext cx="4317051" cy="381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※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합성 범위는 얼마든지 변경이 가능하다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409922" y="2522223"/>
              <a:ext cx="660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리디바탕" panose="020B0600000101010101" pitchFamily="34" charset="-127"/>
                  <a:ea typeface="리디바탕" panose="020B0600000101010101" pitchFamily="34" charset="-127"/>
                </a:rPr>
                <a:t>. . . . . . . .</a:t>
              </a:r>
              <a:endPara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9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09" y="379294"/>
            <a:ext cx="6517236" cy="61136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44504" y="161704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2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338602" y="1000900"/>
            <a:ext cx="11412238" cy="5605292"/>
            <a:chOff x="1080471" y="1655189"/>
            <a:chExt cx="10250376" cy="5034627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67"/>
            <a:stretch/>
          </p:blipFill>
          <p:spPr>
            <a:xfrm>
              <a:off x="1080471" y="1655189"/>
              <a:ext cx="6100027" cy="326081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6"/>
            <a:stretch/>
          </p:blipFill>
          <p:spPr>
            <a:xfrm>
              <a:off x="5253897" y="3429000"/>
              <a:ext cx="6076950" cy="326081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7991293" y="1391452"/>
            <a:ext cx="23294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가능성의 확인</a:t>
            </a:r>
            <a:endParaRPr lang="en-US" altLang="ko-KR" sz="3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92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2" y="1275954"/>
            <a:ext cx="3213142" cy="4440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45" y="1275954"/>
            <a:ext cx="1875804" cy="4440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15" y="1275954"/>
            <a:ext cx="2930667" cy="439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759" y="1317505"/>
            <a:ext cx="3667749" cy="4435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58475" b="-1422"/>
          <a:stretch/>
        </p:blipFill>
        <p:spPr>
          <a:xfrm>
            <a:off x="7644326" y="1275954"/>
            <a:ext cx="2261674" cy="4489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695" y="1225575"/>
            <a:ext cx="2237723" cy="44268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58161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Node -&gt; Element -&gt; </a:t>
            </a:r>
            <a:r>
              <a:rPr lang="en-US" altLang="ko-KR" sz="35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Material </a:t>
            </a:r>
            <a:r>
              <a:rPr lang="en-US" altLang="ko-KR" sz="35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-&gt; Section -&gt; Code -&gt; Load</a:t>
            </a:r>
          </a:p>
        </p:txBody>
      </p:sp>
    </p:spTree>
    <p:extLst>
      <p:ext uri="{BB962C8B-B14F-4D97-AF65-F5344CB8AC3E}">
        <p14:creationId xmlns:p14="http://schemas.microsoft.com/office/powerpoint/2010/main" val="11705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38602" y="262236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기존 방식과의 비교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39914" y="1029934"/>
            <a:ext cx="45637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현재의 흐름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 </a:t>
            </a:r>
            <a:r>
              <a:rPr lang="en-US" altLang="ko-KR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+ BIM</a:t>
            </a: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의 자동화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기반은 </a:t>
            </a:r>
            <a:r>
              <a:rPr lang="en-US" altLang="ko-KR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Data Set</a:t>
            </a: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최종적으로는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구조</a:t>
            </a:r>
            <a:r>
              <a:rPr lang="en-US" altLang="ko-KR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건축 업무에서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다양한 </a:t>
            </a:r>
            <a:r>
              <a:rPr lang="en-US" altLang="ko-KR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step</a:t>
            </a: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의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 단위들을 연동하며 쓸 수 있는 </a:t>
            </a:r>
            <a:r>
              <a:rPr lang="en-US" altLang="ko-KR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tool-kit</a:t>
            </a:r>
            <a:r>
              <a:rPr lang="ko-KR" altLang="en-US" sz="24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을 만드는 시스템</a:t>
            </a:r>
            <a:endParaRPr lang="en-US" altLang="ko-KR" sz="24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96571" y="928914"/>
            <a:ext cx="5471886" cy="5471886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BIM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구조해석 </a:t>
            </a:r>
            <a:r>
              <a:rPr lang="ko-KR" altLang="en-US" sz="3600" dirty="0">
                <a:solidFill>
                  <a:schemeClr val="bg1"/>
                </a:solidFill>
              </a:rPr>
              <a:t>모델링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Data </a:t>
            </a:r>
            <a:r>
              <a:rPr lang="en-US" altLang="ko-KR" sz="3600" dirty="0" smtClean="0">
                <a:solidFill>
                  <a:schemeClr val="bg1"/>
                </a:solidFill>
              </a:rPr>
              <a:t>Set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482" y="63156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미래의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업무방향</a:t>
            </a:r>
            <a:endParaRPr lang="en-US" altLang="ko-KR" sz="1600" dirty="0" smtClean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4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27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끝</a:t>
            </a:r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감사합니다</a:t>
            </a:r>
            <a:r>
              <a:rPr lang="en-US" altLang="ko-KR" sz="3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3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44504" y="161704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82" y="668218"/>
            <a:ext cx="8319836" cy="5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66" y="1554270"/>
            <a:ext cx="8580193" cy="324850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002056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6" y="631568"/>
            <a:ext cx="7139950" cy="578277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348564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602" y="26223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동적 문서 프로그램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64" y="713947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ㄱ</a:t>
            </a:r>
            <a:r>
              <a:rPr lang="en-US" altLang="ko-KR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코드 구성 설명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467" y="1073325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1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선언 부 구성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02" y="1854549"/>
            <a:ext cx="2420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자료형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단면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    재료 속성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Setter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602" y="1554270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0.       </a:t>
            </a:r>
            <a:r>
              <a:rPr lang="ko-KR" altLang="en-US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단면 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600" dirty="0" smtClean="0">
                <a:latin typeface="리디바탕" panose="020B0600000101010101" pitchFamily="34" charset="-127"/>
                <a:ea typeface="리디바탕" panose="020B0600000101010101" pitchFamily="34" charset="-127"/>
              </a:rPr>
              <a:t>import</a:t>
            </a:r>
            <a:endParaRPr lang="en-US" altLang="ko-KR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66" y="1399428"/>
            <a:ext cx="8829374" cy="211057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44504" y="2714323"/>
            <a:ext cx="0" cy="22788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1740</Words>
  <Application>Microsoft Office PowerPoint</Application>
  <PresentationFormat>와이드스크린</PresentationFormat>
  <Paragraphs>410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리디바탕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29</cp:revision>
  <dcterms:created xsi:type="dcterms:W3CDTF">2022-10-26T01:42:58Z</dcterms:created>
  <dcterms:modified xsi:type="dcterms:W3CDTF">2022-10-28T02:30:10Z</dcterms:modified>
</cp:coreProperties>
</file>